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7" r:id="rId31"/>
    <p:sldId id="289" r:id="rId32"/>
    <p:sldId id="294" r:id="rId33"/>
    <p:sldId id="295" r:id="rId34"/>
    <p:sldId id="296" r:id="rId35"/>
    <p:sldId id="297" r:id="rId36"/>
    <p:sldId id="298" r:id="rId37"/>
    <p:sldId id="300" r:id="rId38"/>
    <p:sldId id="299" r:id="rId39"/>
    <p:sldId id="301" r:id="rId40"/>
    <p:sldId id="302" r:id="rId41"/>
    <p:sldId id="306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291" r:id="rId52"/>
    <p:sldId id="292" r:id="rId53"/>
    <p:sldId id="293" r:id="rId54"/>
    <p:sldId id="263" r:id="rId55"/>
    <p:sldId id="260" r:id="rId56"/>
    <p:sldId id="318" r:id="rId57"/>
    <p:sldId id="322" r:id="rId58"/>
    <p:sldId id="321" r:id="rId59"/>
    <p:sldId id="320" r:id="rId60"/>
    <p:sldId id="319" r:id="rId61"/>
    <p:sldId id="317" r:id="rId62"/>
    <p:sldId id="323" r:id="rId63"/>
    <p:sldId id="324" r:id="rId64"/>
    <p:sldId id="325" r:id="rId65"/>
    <p:sldId id="326" r:id="rId66"/>
    <p:sldId id="327" r:id="rId67"/>
    <p:sldId id="32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50:3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 24575,'4'-3'0,"1"0"0,-1 0 0,0 1 0,1-1 0,0 1 0,-1 0 0,1 0 0,0 1 0,0 0 0,0-1 0,0 2 0,1-1 0,8 0 0,-1 1 0,-1 0 0,0 1 0,0 0 0,23 6 0,15 10 0,-1 3 0,91 49 0,-58-26 0,-74-39 0,13 7 0,1-1 0,38 12 0,-54-20 0,1 0 0,0-1 0,0 0 0,-1 0 0,1-1 0,0 0 0,0 0 0,0 0 0,0-1 0,0 0 0,-1 0 0,1-1 0,12-5 0,-6 1 0,-1-1 0,-1 0 0,1-1 0,-1-1 0,-1 0 0,1 0 0,10-13 0,62-84 0,-45 55 0,-15 22 0,5-9 0,58-58 0,-76 87 0,0-1 0,1 2 0,0-1 0,1 1 0,0 1 0,0 0 0,1 1 0,0 1 0,0 0 0,17-5 0,-4 4-455,1-2 0,33-15 0,-37 13-6371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50:3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1 295 24575,'0'9'0,"1"0"0,0 0 0,0-1 0,1 1 0,0 0 0,1-1 0,0 0 0,0 1 0,1-1 0,0 0 0,1-1 0,5 9 0,8 8 0,1-2 0,30 28 0,24 29 0,-54-52 0,27 35 0,-43-58 0,1 0 0,-1 0 0,1 0 0,0-1 0,0 1 0,1-1 0,-1 0 0,1 0 0,-1-1 0,9 4 0,-10-6 0,1 0 0,-1 0 0,1 0 0,-1 0 0,1 0 0,-1-1 0,1 0 0,-1 1 0,0-1 0,1-1 0,-1 1 0,0 0 0,0-1 0,0 0 0,0 1 0,0-1 0,0 0 0,-1-1 0,1 1 0,0 0 0,-1-1 0,4-4 0,8-10 0,0-1 0,16-25 0,-19 26 0,33-50 0,-20 28 0,2 1 0,50-56 0,-51 73 0,0 1 0,2 0 0,0 3 0,1 0 0,32-14 0,-18 9 0,183-77 0,-117 55 0,12 0-1365,-68 29-5461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50:34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0 781 24575,'15'2'0,"-1"0"0,0 1 0,0 1 0,-1 0 0,1 1 0,-1 1 0,0 0 0,-1 0 0,25 17 0,33 16 0,-38-24 0,2-2 0,-1 0 0,1-3 0,62 12 0,-91-22 0,0 0 0,0-1 0,0 0 0,-1 0 0,1 0 0,0 0 0,0-1 0,-1 1 0,1-1 0,-1 0 0,1-1 0,-1 1 0,0-1 0,0 0 0,0 0 0,0 0 0,-1-1 0,1 1 0,-1-1 0,0 0 0,0 0 0,4-6 0,7-12 0,-1-1 0,-1 0 0,9-26 0,-15 33 0,17-33 0,2 1 0,3 0 0,1 2 0,2 2 0,2 1 0,53-54 0,54-61 76,46-46-1517,-158 178-5385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E0B2-FC0F-1ADC-AC2E-498E87655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BAC2B-0963-9EF4-57C5-03B1AE3B5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DA694-209A-38DC-9B98-E4308D6F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46F6F-DECD-022F-A4D0-B2F8A38C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5EBB5-098C-DC3A-766A-17CFBC45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36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AFAC-02BB-0818-ADE6-2A871DA73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19701-4245-4B9E-971F-5EB4AF8E1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51B04-C8CC-2225-7C6E-DB44D43B8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E7581-0D3C-9061-4F4F-9950949B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D7C29-8F5B-DB39-B3F4-AA516F2F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78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6F5CB2-AE5E-ED4B-FA4C-E48EC6ADC8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B2365-943A-0376-E7A2-EC6316D43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E58FB-E088-5003-B57C-BCA274D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D16DD-97AF-7E62-C9AE-3FE53A83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7029F-53F3-4148-8799-3C32E723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49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B718-FDE4-729A-E039-EE20841E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A0A50-9672-E2AC-B2B5-37C745273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8594A-DED6-8EB6-C7B0-2CF05F2D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9D20D-1E07-D126-334F-6C69BB6F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E272C-E3BD-B7E3-88C8-F06B5243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6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7AB1-6245-70A8-2190-88E71E48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A61BC-6369-B106-087D-F43CBC084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B0CAF-BB7F-E17F-74A5-FD5B9A8E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E84DA-0BF0-77FE-5F63-6C692CF6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91FF2-9344-169F-37EF-0A4C54CF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7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93CD-F297-42A2-B06C-45560509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429D-0D64-894F-5CE1-91393655B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0361A-B8FB-5D56-B3D5-160606B7F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23CE0-7E9B-AAA4-68F1-F0F9DF5C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1F92A-DEA0-4671-7B7D-2F3CA267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CB112-D7B3-3363-BDE9-F4D4F9DA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60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0484-B46D-9F95-2DF3-AF102C13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6A0DC-4687-67FA-1403-3F011C1F2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9E827-357B-A092-1473-B3A9E1F53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C7045-589E-06C6-731C-8833D96F9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2AC9D-88F7-ADFA-3625-81B89CBC3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DBC49-125E-D059-5E22-8E31121C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02D2F-3EAB-92E5-E65A-63399883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C13FB-02A6-D94E-0150-B19F68AE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98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987F-D2CF-8C98-0452-E905BC80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B5635-F054-425B-2B95-5D78AB08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9E396-3B51-D22A-2DAF-AD92BE25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6FD-A656-6985-38B8-7A13C315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47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B8F42-B49B-F408-1911-E5231599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CBBDC-7EAA-5555-9EDF-21427544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DF6D6-2A49-B580-42A6-36651F12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15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3EFD-256F-088F-A750-694B1E5F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A52E8-EA2F-2CDB-228C-704BAAE95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48308-48DD-AD50-D003-BE45F5388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C260D-ECBC-D6FE-08C8-B91F19C37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148B7-A299-5015-8142-EDE7457F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0E779-9873-AE4C-5CC9-3AF1BBE1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54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82E6-8442-0431-8133-92550856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985A7-3EF1-802E-061C-08DB8BFE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6B905-F05E-6B68-F3BE-2926969C9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8A3D7-BC27-04B1-99EB-B56902B19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97550-1967-6F97-AE81-CA2F2BD7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441F5-0165-E71F-8F94-35979DC4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67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F1068-4DB5-6F6D-63C6-A50E4A8D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0AEB4-C716-82FA-EC88-00E773C85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23E87-4BE2-CDAF-0E16-2ADFD57F0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23C24-0D65-4564-869F-887EC5B75213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AFF9C-582E-1F61-40AB-36E8A74CE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31E15-1C5A-316F-0869-B27A39787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58E4-C67A-4FDC-A043-75A7375304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46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7.png"/><Relationship Id="rId4" Type="http://schemas.openxmlformats.org/officeDocument/2006/relationships/customXml" Target="../ink/ink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7FDE5-AD2D-A123-28FA-E1963863D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71385E7-7DB7-FC17-991C-812D6495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3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A5F6D4A-2C48-5A7C-7DA5-312C54EF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F49ACA1-497D-A83F-3173-8A611BEC0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ECC1150-835F-A145-DDF0-8D9FC229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4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5F9E71-3EB6-8C7A-3720-F65087012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2963F4-65E0-D6FE-6ED1-DE189C33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7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F966358-5646-A5E2-23A6-F1E823555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9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14ACB4-6237-B18E-492A-4E6693184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61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F85590F-C44E-A1FB-1757-90C442D4F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1EB7B1D-9370-6099-561A-A5CC5759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5CE29B-08AD-308D-CD55-ED1E3C7E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6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E7B1A16-FA85-4BB5-CC2D-1BA53B3C2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02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8B85A12-7870-2D03-2EA2-391178EF9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24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DF28B8-E665-8D71-2588-4AFDC50C3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57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E9A682-12EA-8233-F7CA-F30BBE22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43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F73192-DB73-BA6A-91CC-8C1E3ABED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E454B3-582F-82DC-7162-8C2C80671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1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7C241D-8D1C-A395-0A5D-2A1648986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37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48F523-7E1B-B288-381C-9FA81A976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6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9F4A8AD-977A-6333-C142-610BA43E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74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83F89DF-52CD-E9FA-21A6-7636771A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3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BE009F7-D438-0B9A-C38E-E6E190583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52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0AE4218-2F2E-73BF-8C6A-436C25A7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8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84B5556-66B3-2BC1-26CE-C8DC2E3F0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0131304-69EE-4045-4AF0-F739EF48F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5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A4506A9-186B-A311-5CA3-860D5C50C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41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98695ED-EAE1-73EC-B5E1-E682940D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48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36517-54A3-2C34-B0FB-98A89F2DA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05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C42386-E08F-F226-106A-98B0BD41C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10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58C6BD7-0754-14FD-BBC8-9FCABAB2F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41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773001E-0E15-5DA3-7105-8F9F83AD5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88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467FDE6-75E0-2F5A-BC9B-44278B7D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E99AC-1170-ED1E-6B26-1A908A66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148" y="3717006"/>
            <a:ext cx="53340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550FF39-4979-4E4A-A09A-DD0F63F19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1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5373FA9-CBCE-67BA-F9C4-F9C435C98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13F4C-7C10-CCB8-529E-2D1FED21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04" y="3028949"/>
            <a:ext cx="5553075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62311-8B48-C999-BF30-58D30F1A0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17" y="4390774"/>
            <a:ext cx="26193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0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6E99BB-EBBC-4FBF-6D47-1C0EAC734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3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10CC4E04-373C-569F-6B13-899A6CCD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1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C5E5-E923-A153-3972-B1FC3E512D61}"/>
              </a:ext>
            </a:extLst>
          </p:cNvPr>
          <p:cNvSpPr txBox="1"/>
          <p:nvPr/>
        </p:nvSpPr>
        <p:spPr>
          <a:xfrm>
            <a:off x="1242259" y="596296"/>
            <a:ext cx="9754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Q. For the precision-recall curve, the value of precision and recall are calculated at each rank. </a:t>
            </a:r>
          </a:p>
          <a:p>
            <a:r>
              <a:rPr lang="en-IN" dirty="0"/>
              <a:t>True </a:t>
            </a:r>
          </a:p>
          <a:p>
            <a:r>
              <a:rPr lang="en-IN" dirty="0"/>
              <a:t>False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EAA60-A6FD-CA34-D85C-471DC5E30C12}"/>
              </a:ext>
            </a:extLst>
          </p:cNvPr>
          <p:cNvSpPr txBox="1"/>
          <p:nvPr/>
        </p:nvSpPr>
        <p:spPr>
          <a:xfrm>
            <a:off x="1109912" y="2076181"/>
            <a:ext cx="975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Which of the following is/are not correct about Mean Average Precision?</a:t>
            </a:r>
          </a:p>
          <a:p>
            <a:r>
              <a:rPr lang="en-IN" dirty="0"/>
              <a:t>A. P(k) is calculated for the first ten ranks.</a:t>
            </a:r>
          </a:p>
          <a:p>
            <a:r>
              <a:rPr lang="en-IN" dirty="0"/>
              <a:t>B. Average Precision doesn't take precision values of the ranks at which a non-relevant document is present.</a:t>
            </a:r>
          </a:p>
          <a:p>
            <a:r>
              <a:rPr lang="en-IN" dirty="0"/>
              <a:t>C. Average Precision for a query is the average of p(k) for the first ten ranks.</a:t>
            </a:r>
          </a:p>
          <a:p>
            <a:r>
              <a:rPr lang="en-IN" dirty="0"/>
              <a:t>D. Mean Average Precision is the mean of Average Precision for all queries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B9700D-B9C5-215F-150F-F43CDA801C67}"/>
                  </a:ext>
                </a:extLst>
              </p14:cNvPr>
              <p14:cNvContentPartPr/>
              <p14:nvPr/>
            </p14:nvContentPartPr>
            <p14:xfrm>
              <a:off x="1864857" y="966695"/>
              <a:ext cx="483120" cy="195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B9700D-B9C5-215F-150F-F43CDA801C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5857" y="958055"/>
                <a:ext cx="5007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C7CF63D-6324-1F1A-06AE-56009DA2F88B}"/>
                  </a:ext>
                </a:extLst>
              </p14:cNvPr>
              <p14:cNvContentPartPr/>
              <p14:nvPr/>
            </p14:nvContentPartPr>
            <p14:xfrm>
              <a:off x="5257497" y="2360255"/>
              <a:ext cx="493560" cy="258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C7CF63D-6324-1F1A-06AE-56009DA2F8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8857" y="2351255"/>
                <a:ext cx="5112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304C72-6B4B-E327-E189-C0AA4C3450D7}"/>
                  </a:ext>
                </a:extLst>
              </p14:cNvPr>
              <p14:cNvContentPartPr/>
              <p14:nvPr/>
            </p14:nvContentPartPr>
            <p14:xfrm>
              <a:off x="8217417" y="3063335"/>
              <a:ext cx="444240" cy="343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304C72-6B4B-E327-E189-C0AA4C3450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8417" y="3054335"/>
                <a:ext cx="461880" cy="3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16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82BACD-AB05-B8C6-6E54-46B0F98A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3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AA85679-DDF6-D72F-6455-88C2261F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42E78E4-C53C-2DCF-C838-E21118654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40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390D925-AD3E-D0D1-8D53-7F87841AE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8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29462AC-5A82-2594-6036-6C971E9D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6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77C6DF9-4F8A-8A13-3E99-01157BB1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7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18DF762-7AED-E1A9-CC79-8E822F9E9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75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EB4DECD-A34C-340D-9E72-9477FB923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8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34368D-BA28-4F49-5E8B-76228A57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230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9302AB8-8A43-7074-C81A-C2C3D57E9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2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9958CB-81B3-5FB6-C09B-6C0D7399F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58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A8CA40-4521-3BE1-D294-C0B544CF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40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C44741-2ED9-0D48-AC6F-6FCAF7B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28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92A9B0-A90C-1626-983F-018B1F4A36E4}"/>
              </a:ext>
            </a:extLst>
          </p:cNvPr>
          <p:cNvSpPr txBox="1"/>
          <p:nvPr/>
        </p:nvSpPr>
        <p:spPr>
          <a:xfrm>
            <a:off x="1097881" y="253804"/>
            <a:ext cx="84341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Let’s us take 3 documents to show how this works.</a:t>
            </a: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Doc 1: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Ben studies about computers in Computer Lab.</a:t>
            </a:r>
            <a:br>
              <a:rPr lang="en-US" b="0" i="0" dirty="0">
                <a:solidFill>
                  <a:srgbClr val="292929"/>
                </a:solidFill>
                <a:effectLst/>
                <a:latin typeface="charter"/>
              </a:rPr>
            </a:b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Doc 2: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Steve teaches at Brown University.</a:t>
            </a:r>
            <a:br>
              <a:rPr lang="en-US" b="0" i="0" dirty="0">
                <a:solidFill>
                  <a:srgbClr val="292929"/>
                </a:solidFill>
                <a:effectLst/>
                <a:latin typeface="charter"/>
              </a:rPr>
            </a:b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Doc 3: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Data Scientists work on large datasets.</a:t>
            </a: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Let’s say we are doing a search on these documents with the following query: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Data Scientists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12D78-68BB-C997-5F48-6D86293E0F58}"/>
              </a:ext>
            </a:extLst>
          </p:cNvPr>
          <p:cNvSpPr txBox="1"/>
          <p:nvPr/>
        </p:nvSpPr>
        <p:spPr>
          <a:xfrm>
            <a:off x="1263314" y="2798567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Step 1: Computing the Term Frequency(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tf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C4F9B-76FA-4275-BEEE-DD97D0ECCABA}"/>
              </a:ext>
            </a:extLst>
          </p:cNvPr>
          <p:cNvSpPr txBox="1"/>
          <p:nvPr/>
        </p:nvSpPr>
        <p:spPr>
          <a:xfrm>
            <a:off x="1097881" y="3404338"/>
            <a:ext cx="90838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tf</a:t>
            </a:r>
            <a:r>
              <a:rPr lang="en-IN" dirty="0"/>
              <a:t> for document 1:</a:t>
            </a:r>
          </a:p>
          <a:p>
            <a:r>
              <a:rPr lang="en-IN" dirty="0"/>
              <a:t>BEN -&gt;1 , STUDIES -&gt; 1 , COMPUTER -&gt; 2 , LAB -&gt; 1</a:t>
            </a:r>
          </a:p>
          <a:p>
            <a:r>
              <a:rPr lang="en-IN" dirty="0"/>
              <a:t>Vector Space Representation for Doc 1 : [1, 1, 2, 1]</a:t>
            </a:r>
          </a:p>
          <a:p>
            <a:endParaRPr lang="en-IN" dirty="0"/>
          </a:p>
          <a:p>
            <a:r>
              <a:rPr lang="en-IN" dirty="0" err="1"/>
              <a:t>tf</a:t>
            </a:r>
            <a:r>
              <a:rPr lang="en-IN" dirty="0"/>
              <a:t> for document 2:</a:t>
            </a:r>
          </a:p>
          <a:p>
            <a:r>
              <a:rPr lang="en-IN" dirty="0"/>
              <a:t>STEVE -&gt; 1, TEACHES -&gt; 1, BROWN -&gt; 1, UNIVERSITY -&gt; 1</a:t>
            </a:r>
          </a:p>
          <a:p>
            <a:r>
              <a:rPr lang="en-IN" dirty="0"/>
              <a:t>Vector Space Representation for Doc 2 : [1, 1, 1, 1]</a:t>
            </a:r>
          </a:p>
          <a:p>
            <a:endParaRPr lang="en-IN" dirty="0"/>
          </a:p>
          <a:p>
            <a:r>
              <a:rPr lang="en-IN" dirty="0" err="1"/>
              <a:t>tf</a:t>
            </a:r>
            <a:r>
              <a:rPr lang="en-IN" dirty="0"/>
              <a:t> for document 3:</a:t>
            </a:r>
          </a:p>
          <a:p>
            <a:r>
              <a:rPr lang="en-IN" dirty="0"/>
              <a:t>DATA -&gt; 1, SCIENTISTS -&gt; 1 WORK -&gt; 1, LARGE -&gt; 1, DATASETS -&gt; 1</a:t>
            </a:r>
          </a:p>
          <a:p>
            <a:r>
              <a:rPr lang="en-IN" dirty="0"/>
              <a:t>Vector Space Representation for Doc 3 : [1, 1, 1, 1, 1]</a:t>
            </a:r>
          </a:p>
        </p:txBody>
      </p:sp>
    </p:spTree>
    <p:extLst>
      <p:ext uri="{BB962C8B-B14F-4D97-AF65-F5344CB8AC3E}">
        <p14:creationId xmlns:p14="http://schemas.microsoft.com/office/powerpoint/2010/main" val="1362904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EE2BB1-F7E4-F6C3-F0AC-7EDC2CE24ADD}"/>
              </a:ext>
            </a:extLst>
          </p:cNvPr>
          <p:cNvSpPr txBox="1"/>
          <p:nvPr/>
        </p:nvSpPr>
        <p:spPr>
          <a:xfrm>
            <a:off x="1263316" y="751344"/>
            <a:ext cx="93605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Normalized TF for Document 1:</a:t>
            </a:r>
          </a:p>
          <a:p>
            <a:endParaRPr lang="en-IN" dirty="0"/>
          </a:p>
          <a:p>
            <a:r>
              <a:rPr lang="en-IN" dirty="0"/>
              <a:t>BEN -&gt; 0.143, STUDIES -&gt; 0.143, COMPUTER -&gt; 0.2860, LAB -&gt; 0.143</a:t>
            </a:r>
          </a:p>
          <a:p>
            <a:endParaRPr lang="en-IN" dirty="0"/>
          </a:p>
          <a:p>
            <a:r>
              <a:rPr lang="en-IN" dirty="0"/>
              <a:t>Vector Space Representation for Document 1 : [0.143, 0.143, 0.286, 0.143]</a:t>
            </a:r>
          </a:p>
          <a:p>
            <a:endParaRPr lang="en-IN" dirty="0"/>
          </a:p>
          <a:p>
            <a:r>
              <a:rPr lang="en-IN" dirty="0"/>
              <a:t>Normalized </a:t>
            </a:r>
            <a:r>
              <a:rPr lang="en-IN" dirty="0" err="1"/>
              <a:t>tf</a:t>
            </a:r>
            <a:r>
              <a:rPr lang="en-IN" dirty="0"/>
              <a:t> for document 2:</a:t>
            </a:r>
          </a:p>
          <a:p>
            <a:endParaRPr lang="en-IN" dirty="0"/>
          </a:p>
          <a:p>
            <a:r>
              <a:rPr lang="en-IN" dirty="0"/>
              <a:t>STEVE -&gt; 0.2, TEACHES -&gt; 0.2, BROWN -&gt; 0.2, UNIVERSITY -&gt; 0.2</a:t>
            </a:r>
          </a:p>
          <a:p>
            <a:endParaRPr lang="en-IN" dirty="0"/>
          </a:p>
          <a:p>
            <a:r>
              <a:rPr lang="en-IN" dirty="0"/>
              <a:t>Vector Space Representation for Document 2 : [0.2, 0.2, 0.2, 0.2]</a:t>
            </a:r>
          </a:p>
          <a:p>
            <a:endParaRPr lang="en-IN" dirty="0"/>
          </a:p>
          <a:p>
            <a:r>
              <a:rPr lang="en-IN" dirty="0"/>
              <a:t>Normalized </a:t>
            </a:r>
            <a:r>
              <a:rPr lang="en-IN" dirty="0" err="1"/>
              <a:t>tf</a:t>
            </a:r>
            <a:r>
              <a:rPr lang="en-IN" dirty="0"/>
              <a:t> for document 3:</a:t>
            </a:r>
          </a:p>
          <a:p>
            <a:endParaRPr lang="en-IN" dirty="0"/>
          </a:p>
          <a:p>
            <a:r>
              <a:rPr lang="en-IN" dirty="0"/>
              <a:t>DATA -&gt; 0.167, SCIENTISTS -&gt;0.167, WORK -&gt; 0.167, LARGE -&gt; 0.167, DATASETS -&gt; 0.167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13954-A49F-4B1B-61B5-0CD40C169066}"/>
              </a:ext>
            </a:extLst>
          </p:cNvPr>
          <p:cNvSpPr txBox="1"/>
          <p:nvPr/>
        </p:nvSpPr>
        <p:spPr>
          <a:xfrm>
            <a:off x="1097881" y="5548245"/>
            <a:ext cx="898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Vector Space Representation for Document 3 :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 [0.167, 0.167, 0.167, 0.167, 0.167]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084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E0A454-5279-F8EF-3423-6338379DBFFA}"/>
              </a:ext>
            </a:extLst>
          </p:cNvPr>
          <p:cNvSpPr txBox="1"/>
          <p:nvPr/>
        </p:nvSpPr>
        <p:spPr>
          <a:xfrm>
            <a:off x="616618" y="41691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Step 2: Compute the Inverse Document Frequency —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idf</a:t>
            </a:r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68E59D-1D78-47E0-1FC2-D99A5C59D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73" y="936231"/>
            <a:ext cx="5460707" cy="540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408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443BE7-E1D5-60E0-FCF6-C008E4F13315}"/>
              </a:ext>
            </a:extLst>
          </p:cNvPr>
          <p:cNvSpPr txBox="1"/>
          <p:nvPr/>
        </p:nvSpPr>
        <p:spPr>
          <a:xfrm>
            <a:off x="616618" y="60941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292929"/>
                </a:solidFill>
                <a:effectLst/>
                <a:latin typeface="sohne"/>
              </a:rPr>
              <a:t>Step 3: </a:t>
            </a:r>
            <a:r>
              <a:rPr lang="en-IN" b="1" i="0" dirty="0" err="1">
                <a:solidFill>
                  <a:srgbClr val="292929"/>
                </a:solidFill>
                <a:effectLst/>
                <a:latin typeface="sohne"/>
              </a:rPr>
              <a:t>tf-idf</a:t>
            </a:r>
            <a:r>
              <a:rPr lang="en-IN" b="1" i="0" dirty="0">
                <a:solidFill>
                  <a:srgbClr val="292929"/>
                </a:solidFill>
                <a:effectLst/>
                <a:latin typeface="sohne"/>
              </a:rPr>
              <a:t> Scoring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61FA4-E9D8-969E-D5ED-D18598AB85BE}"/>
              </a:ext>
            </a:extLst>
          </p:cNvPr>
          <p:cNvSpPr txBox="1"/>
          <p:nvPr/>
        </p:nvSpPr>
        <p:spPr>
          <a:xfrm>
            <a:off x="773028" y="1691988"/>
            <a:ext cx="9574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 Document3 for the term data, the normalized term frequency is 0.167 and its IDF is 1.5849. Multiplying them together we get 0.2646.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96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E18EF6-0E73-F425-6C80-446601157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644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94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39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235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543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407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24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09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E2C9618-71C6-08D6-37C1-ABDA441C1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9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B792809-C7D6-8155-3713-19492838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2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E70029-6A8D-5CBC-C7B9-9C4052640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93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444</Words>
  <Application>Microsoft Office PowerPoint</Application>
  <PresentationFormat>Widescreen</PresentationFormat>
  <Paragraphs>44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charter</vt:lpstr>
      <vt:lpstr>sohne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Kumar Shrivastava</dc:creator>
  <cp:lastModifiedBy>Rajesh Kumar Shrivastava</cp:lastModifiedBy>
  <cp:revision>7</cp:revision>
  <dcterms:created xsi:type="dcterms:W3CDTF">2022-08-07T14:52:22Z</dcterms:created>
  <dcterms:modified xsi:type="dcterms:W3CDTF">2022-08-08T13:09:48Z</dcterms:modified>
</cp:coreProperties>
</file>